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61" r:id="rId4"/>
    <p:sldId id="260" r:id="rId5"/>
  </p:sldIdLst>
  <p:sldSz cx="9144000" cy="6858000" type="screen4x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ittlere Formatvorlag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93296810-A885-4BE3-A3E7-6D5BEEA58F35}" styleName="Mittlere Formatvorlage 2 - Akz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ittlere Formatvorlage 2 - Akz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9CF1AB2-1976-4502-BF36-3FF5EA218861}" styleName="Mittlere Formatvorlage 4 - Akz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1594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2771BA-50D9-490A-8DF5-27FBAECCE8BC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EB34462-F925-4C43-80CD-11CE01BAF602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78CAE10-E4A5-4DD2-A291-A97644275580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el und Tabel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abellenplatzhalt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EBB41EEE-24C7-4BB4-88B7-F773F7C651D3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5F6AA4-5691-496A-9318-70A5D6188D80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3679807-40D0-4E99-BBA7-1E15C59503E3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29341E-95B8-4CE9-8D1B-5D8BA1BBFED1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3A2678A-9CCE-40F3-9C9E-7DB390A2B695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D30898-052C-4F5F-BDC1-0B06FA5C18E6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4D19C0-D5DC-4CBC-A13C-804ECA9EF1C0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DA4A7D-9AE5-4963-B472-5C955184753D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D588D25-44E3-4586-954F-05A1768D7C92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de-DE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de-DE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99548E7-EA3C-46FB-A1B0-27136C45070C}" type="slidenum">
              <a:rPr lang="de-DE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de-DE" sz="6000" b="1" dirty="0">
                <a:latin typeface="Calibri" panose="020F0502020204030204" pitchFamily="34" charset="0"/>
                <a:cs typeface="Calibri" panose="020F0502020204030204" pitchFamily="34" charset="0"/>
              </a:rPr>
              <a:t>CIAM Aeromodelling</a:t>
            </a:r>
            <a:br>
              <a:rPr lang="de-DE" sz="6000" b="1" dirty="0">
                <a:latin typeface="Calibri" panose="020F0502020204030204" pitchFamily="34" charset="0"/>
                <a:cs typeface="Calibri" panose="020F0502020204030204" pitchFamily="34" charset="0"/>
              </a:rPr>
            </a:br>
            <a:r>
              <a:rPr lang="de-DE" sz="6000" b="1" dirty="0">
                <a:latin typeface="Calibri" panose="020F0502020204030204" pitchFamily="34" charset="0"/>
                <a:cs typeface="Calibri" panose="020F0502020204030204" pitchFamily="34" charset="0"/>
              </a:rPr>
              <a:t>Scholarship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sz="4000" b="1" dirty="0">
                <a:latin typeface="Calibri" panose="020F0502020204030204" pitchFamily="34" charset="0"/>
                <a:cs typeface="Calibri" panose="020F0502020204030204" pitchFamily="34" charset="0"/>
              </a:rPr>
              <a:t>2011 - 2024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75" name="Rectangle 83"/>
          <p:cNvSpPr>
            <a:spLocks noGrp="1" noChangeArrowheads="1"/>
          </p:cNvSpPr>
          <p:nvPr>
            <p:ph type="title"/>
          </p:nvPr>
        </p:nvSpPr>
        <p:spPr>
          <a:xfrm>
            <a:off x="457200" y="274639"/>
            <a:ext cx="8229600" cy="562074"/>
          </a:xfrm>
        </p:spPr>
        <p:txBody>
          <a:bodyPr/>
          <a:lstStyle/>
          <a:p>
            <a:r>
              <a:rPr lang="de-DE" sz="4000" b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Candidates 2011 - 2024</a:t>
            </a:r>
          </a:p>
        </p:txBody>
      </p:sp>
      <p:sp>
        <p:nvSpPr>
          <p:cNvPr id="8276" name="Rectangle 84"/>
          <p:cNvSpPr>
            <a:spLocks noGrp="1" noChangeArrowheads="1"/>
          </p:cNvSpPr>
          <p:nvPr>
            <p:ph type="body" sz="half" idx="1"/>
          </p:nvPr>
        </p:nvSpPr>
        <p:spPr>
          <a:xfrm>
            <a:off x="783484" y="908720"/>
            <a:ext cx="3816424" cy="567464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de-DE" b="1" dirty="0">
                <a:latin typeface="Calibri" panose="020F0502020204030204" pitchFamily="34" charset="0"/>
                <a:cs typeface="Calibri" panose="020F0502020204030204" pitchFamily="34" charset="0"/>
              </a:rPr>
              <a:t>Nominations from: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2011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: GBR, USA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2012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: GER, POL, SWE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2013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: AUT, BUL, DEN, FRA, ITA, POL, SWE, USA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2014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: AUT, BUL, MKD, NOR, SRB, SWE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2015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: AUT, BUL, POL, SRB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2016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: GER, POL, RUS, USA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2017</a:t>
            </a:r>
            <a:r>
              <a:rPr lang="de-DE" sz="1800" b="1" dirty="0">
                <a:solidFill>
                  <a:schemeClr val="tx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: GER, POL, RUS,SLK, SRB, USA</a:t>
            </a:r>
            <a:endParaRPr lang="de-DE" sz="1800" b="1" dirty="0">
              <a:solidFill>
                <a:srgbClr val="0070C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2018</a:t>
            </a:r>
            <a:r>
              <a:rPr lang="de-DE" sz="1800" b="1" dirty="0">
                <a:solidFill>
                  <a:schemeClr val="accent4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: IND, RUS, SLK, SRB, USA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2019</a:t>
            </a:r>
            <a:r>
              <a:rPr lang="de-DE" sz="1800" b="1" dirty="0">
                <a:solidFill>
                  <a:schemeClr val="accent4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: GBR, POL, SRB, SVK, USA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2020: 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BUL, EST, POL, SVK, UKR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2021: 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BUL, POL, RUS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2022: 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FRA, GER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2023: </a:t>
            </a: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FRA, ISR, SLV, UKR, USA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2024: </a:t>
            </a:r>
            <a:r>
              <a:rPr lang="de-DE" sz="1800" b="1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AUT, FIN, HUN, SLV</a:t>
            </a:r>
            <a:endParaRPr lang="de-DE" sz="1800" b="1" dirty="0">
              <a:solidFill>
                <a:srgbClr val="0070C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8277" name="Rectangle 85"/>
          <p:cNvSpPr>
            <a:spLocks noGrp="1" noChangeArrowheads="1"/>
          </p:cNvSpPr>
          <p:nvPr>
            <p:ph type="body" sz="half" idx="2"/>
          </p:nvPr>
        </p:nvSpPr>
        <p:spPr>
          <a:xfrm>
            <a:off x="4499992" y="908720"/>
            <a:ext cx="4186808" cy="5674640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de-DE" b="1" dirty="0">
                <a:latin typeface="Calibri" panose="020F0502020204030204" pitchFamily="34" charset="0"/>
                <a:cs typeface="Calibri" panose="020F0502020204030204" pitchFamily="34" charset="0"/>
              </a:rPr>
              <a:t>Awarded to: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Oliver Witt, GBR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Johannes Seren, GER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Loic Burbaud, FRA</a:t>
            </a:r>
          </a:p>
          <a:p>
            <a:pPr>
              <a:spcBef>
                <a:spcPts val="0"/>
              </a:spcBef>
              <a:buFontTx/>
              <a:buNone/>
            </a:pPr>
            <a:endParaRPr lang="de-DE" sz="1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Oskar Findahl, SWE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Bernhard Flixeder, AUT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Konrad Zurowski, POL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Taron Malkhasyan, USA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Michail Lomov, RUS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Bojan Gostojic, SRB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Michal Zitnan, SVK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Kristina Ivanova, BUL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Adrien Gallet, FRA</a:t>
            </a:r>
          </a:p>
          <a:p>
            <a:pPr>
              <a:spcBef>
                <a:spcPts val="600"/>
              </a:spcBef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Yuval Sarig, ISR</a:t>
            </a:r>
          </a:p>
          <a:p>
            <a:pPr>
              <a:spcBef>
                <a:spcPts val="600"/>
              </a:spcBef>
              <a:buFontTx/>
              <a:buNone/>
            </a:pPr>
            <a:r>
              <a:rPr lang="de-DE" sz="1800" b="1" dirty="0">
                <a:latin typeface="Calibri" panose="020F0502020204030204" pitchFamily="34" charset="0"/>
                <a:cs typeface="Calibri" panose="020F0502020204030204" pitchFamily="34" charset="0"/>
              </a:rPr>
              <a:t>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8376" y="702837"/>
            <a:ext cx="8147248" cy="720080"/>
          </a:xfrm>
        </p:spPr>
        <p:txBody>
          <a:bodyPr/>
          <a:lstStyle/>
          <a:p>
            <a:r>
              <a:rPr lang="de-DE" sz="3600" b="1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2024 Evaluation Result</a:t>
            </a:r>
            <a:br>
              <a:rPr lang="de-DE" b="1" dirty="0"/>
            </a:br>
            <a:r>
              <a:rPr lang="de-DE" sz="2000" b="1" dirty="0"/>
              <a:t>Experts from 8 Countries</a:t>
            </a:r>
            <a:br>
              <a:rPr lang="de-DE" b="1" dirty="0"/>
            </a:br>
            <a:endParaRPr lang="de-DE" b="1" dirty="0"/>
          </a:p>
        </p:txBody>
      </p:sp>
      <p:graphicFrame>
        <p:nvGraphicFramePr>
          <p:cNvPr id="8" name="Tabelle 8">
            <a:extLst>
              <a:ext uri="{FF2B5EF4-FFF2-40B4-BE49-F238E27FC236}">
                <a16:creationId xmlns:a16="http://schemas.microsoft.com/office/drawing/2014/main" id="{BD7D1A35-3C0D-7AD5-7CB0-BCD8F6F7DF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6313546"/>
              </p:ext>
            </p:extLst>
          </p:nvPr>
        </p:nvGraphicFramePr>
        <p:xfrm>
          <a:off x="251520" y="1196753"/>
          <a:ext cx="8640961" cy="4644834"/>
        </p:xfrm>
        <a:graphic>
          <a:graphicData uri="http://schemas.openxmlformats.org/drawingml/2006/table">
            <a:tbl>
              <a:tblPr firstRow="1" lastCol="1" bandRow="1">
                <a:tableStyleId>{93296810-A885-4BE3-A3E7-6D5BEEA58F35}</a:tableStyleId>
              </a:tblPr>
              <a:tblGrid>
                <a:gridCol w="1318113">
                  <a:extLst>
                    <a:ext uri="{9D8B030D-6E8A-4147-A177-3AD203B41FA5}">
                      <a16:colId xmlns:a16="http://schemas.microsoft.com/office/drawing/2014/main" val="3105939301"/>
                    </a:ext>
                  </a:extLst>
                </a:gridCol>
                <a:gridCol w="688321">
                  <a:extLst>
                    <a:ext uri="{9D8B030D-6E8A-4147-A177-3AD203B41FA5}">
                      <a16:colId xmlns:a16="http://schemas.microsoft.com/office/drawing/2014/main" val="1536253869"/>
                    </a:ext>
                  </a:extLst>
                </a:gridCol>
                <a:gridCol w="688321">
                  <a:extLst>
                    <a:ext uri="{9D8B030D-6E8A-4147-A177-3AD203B41FA5}">
                      <a16:colId xmlns:a16="http://schemas.microsoft.com/office/drawing/2014/main" val="4100459922"/>
                    </a:ext>
                  </a:extLst>
                </a:gridCol>
                <a:gridCol w="849458">
                  <a:extLst>
                    <a:ext uri="{9D8B030D-6E8A-4147-A177-3AD203B41FA5}">
                      <a16:colId xmlns:a16="http://schemas.microsoft.com/office/drawing/2014/main" val="4034977546"/>
                    </a:ext>
                  </a:extLst>
                </a:gridCol>
                <a:gridCol w="849458">
                  <a:extLst>
                    <a:ext uri="{9D8B030D-6E8A-4147-A177-3AD203B41FA5}">
                      <a16:colId xmlns:a16="http://schemas.microsoft.com/office/drawing/2014/main" val="3350399644"/>
                    </a:ext>
                  </a:extLst>
                </a:gridCol>
                <a:gridCol w="849458">
                  <a:extLst>
                    <a:ext uri="{9D8B030D-6E8A-4147-A177-3AD203B41FA5}">
                      <a16:colId xmlns:a16="http://schemas.microsoft.com/office/drawing/2014/main" val="3424188267"/>
                    </a:ext>
                  </a:extLst>
                </a:gridCol>
                <a:gridCol w="849458">
                  <a:extLst>
                    <a:ext uri="{9D8B030D-6E8A-4147-A177-3AD203B41FA5}">
                      <a16:colId xmlns:a16="http://schemas.microsoft.com/office/drawing/2014/main" val="2124065108"/>
                    </a:ext>
                  </a:extLst>
                </a:gridCol>
                <a:gridCol w="849458">
                  <a:extLst>
                    <a:ext uri="{9D8B030D-6E8A-4147-A177-3AD203B41FA5}">
                      <a16:colId xmlns:a16="http://schemas.microsoft.com/office/drawing/2014/main" val="3669859568"/>
                    </a:ext>
                  </a:extLst>
                </a:gridCol>
                <a:gridCol w="673719">
                  <a:extLst>
                    <a:ext uri="{9D8B030D-6E8A-4147-A177-3AD203B41FA5}">
                      <a16:colId xmlns:a16="http://schemas.microsoft.com/office/drawing/2014/main" val="4263507237"/>
                    </a:ext>
                  </a:extLst>
                </a:gridCol>
                <a:gridCol w="1025197">
                  <a:extLst>
                    <a:ext uri="{9D8B030D-6E8A-4147-A177-3AD203B41FA5}">
                      <a16:colId xmlns:a16="http://schemas.microsoft.com/office/drawing/2014/main" val="3212909039"/>
                    </a:ext>
                  </a:extLst>
                </a:gridCol>
              </a:tblGrid>
              <a:tr h="700927">
                <a:tc>
                  <a:txBody>
                    <a:bodyPr/>
                    <a:lstStyle/>
                    <a:p>
                      <a:pPr algn="l"/>
                      <a:r>
                        <a:rPr lang="de-DE" sz="2000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Nominees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AUS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FRA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GBR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GER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SUI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SWE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UKR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USA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Result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4689"/>
                  </a:ext>
                </a:extLst>
              </a:tr>
              <a:tr h="901192">
                <a:tc>
                  <a:txBody>
                    <a:bodyPr/>
                    <a:lstStyle/>
                    <a:p>
                      <a:pPr algn="l"/>
                      <a:r>
                        <a:rPr lang="de-DE" sz="1600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Christian Brandner,</a:t>
                      </a:r>
                    </a:p>
                    <a:p>
                      <a:pPr algn="l"/>
                      <a:r>
                        <a:rPr lang="de-DE" sz="1600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AUT</a:t>
                      </a:r>
                      <a:endParaRPr lang="de-DE" sz="1400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5744044"/>
                  </a:ext>
                </a:extLst>
              </a:tr>
              <a:tr h="901192">
                <a:tc>
                  <a:txBody>
                    <a:bodyPr/>
                    <a:lstStyle/>
                    <a:p>
                      <a:pPr algn="l"/>
                      <a:r>
                        <a:rPr lang="de-DE" sz="1600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Aurora Koskensalo,</a:t>
                      </a:r>
                    </a:p>
                    <a:p>
                      <a:pPr algn="l"/>
                      <a:r>
                        <a:rPr lang="de-DE" sz="1600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FIN</a:t>
                      </a:r>
                      <a:endParaRPr lang="de-DE" sz="1800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solidFill>
                            <a:schemeClr val="bg1"/>
                          </a:solidFill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49241294"/>
                  </a:ext>
                </a:extLst>
              </a:tr>
              <a:tr h="901192">
                <a:tc>
                  <a:txBody>
                    <a:bodyPr/>
                    <a:lstStyle/>
                    <a:p>
                      <a:pPr algn="l"/>
                      <a:r>
                        <a:rPr lang="de-DE" sz="1600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Imre Móric Csikár,</a:t>
                      </a:r>
                    </a:p>
                    <a:p>
                      <a:pPr algn="l"/>
                      <a:r>
                        <a:rPr lang="de-DE" sz="1600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HUN</a:t>
                      </a:r>
                      <a:endParaRPr lang="de-DE" sz="2000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solidFill>
                            <a:srgbClr val="FF0000"/>
                          </a:solidFill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5517793"/>
                  </a:ext>
                </a:extLst>
              </a:tr>
              <a:tr h="634172">
                <a:tc>
                  <a:txBody>
                    <a:bodyPr/>
                    <a:lstStyle/>
                    <a:p>
                      <a:pPr algn="l"/>
                      <a:r>
                        <a:rPr lang="de-DE" sz="1600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Maros Fecek, SLV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b="1" dirty="0">
                          <a:latin typeface="Calibri" panose="020F0502020204030204" pitchFamily="34" charset="0"/>
                          <a:ea typeface="Calibri" panose="020F0502020204030204" pitchFamily="34" charset="0"/>
                          <a:cs typeface="Calibri" panose="020F0502020204030204" pitchFamily="34" charset="0"/>
                        </a:rPr>
                        <a:t>23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90461425"/>
                  </a:ext>
                </a:extLst>
              </a:tr>
              <a:tr h="606159">
                <a:tc gridSpan="10">
                  <a:txBody>
                    <a:bodyPr/>
                    <a:lstStyle/>
                    <a:p>
                      <a:pPr algn="l"/>
                      <a:endParaRPr lang="de-DE" sz="1600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 b="1" dirty="0">
                        <a:latin typeface="Calibri" panose="020F0502020204030204" pitchFamily="34" charset="0"/>
                        <a:ea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40184133"/>
                  </a:ext>
                </a:extLst>
              </a:tr>
            </a:tbl>
          </a:graphicData>
        </a:graphic>
      </p:graphicFrame>
      <p:sp>
        <p:nvSpPr>
          <p:cNvPr id="12" name="Textfeld 11">
            <a:extLst>
              <a:ext uri="{FF2B5EF4-FFF2-40B4-BE49-F238E27FC236}">
                <a16:creationId xmlns:a16="http://schemas.microsoft.com/office/drawing/2014/main" id="{DDAA733D-C516-4DB5-88DE-5BB0B6F56CFF}"/>
              </a:ext>
            </a:extLst>
          </p:cNvPr>
          <p:cNvSpPr txBox="1"/>
          <p:nvPr/>
        </p:nvSpPr>
        <p:spPr>
          <a:xfrm>
            <a:off x="2212699" y="5841588"/>
            <a:ext cx="4572000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The nominee with the lowest sum of the positions awarded by the experts is the winner – this time Imre Móric Csikár from Hungary</a:t>
            </a:r>
            <a:endParaRPr lang="de-DE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23528" y="332656"/>
            <a:ext cx="8229600" cy="1143000"/>
          </a:xfrm>
        </p:spPr>
        <p:txBody>
          <a:bodyPr/>
          <a:lstStyle/>
          <a:p>
            <a:r>
              <a:rPr lang="en-GB" b="1" dirty="0"/>
              <a:t>Comments</a:t>
            </a:r>
          </a:p>
        </p:txBody>
      </p:sp>
      <p:sp>
        <p:nvSpPr>
          <p:cNvPr id="5" name="Textfeld 4"/>
          <p:cNvSpPr txBox="1"/>
          <p:nvPr/>
        </p:nvSpPr>
        <p:spPr>
          <a:xfrm>
            <a:off x="755576" y="1412776"/>
            <a:ext cx="7632848" cy="369332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de-DE" dirty="0"/>
          </a:p>
        </p:txBody>
      </p:sp>
      <p:sp>
        <p:nvSpPr>
          <p:cNvPr id="6" name="Textfeld 5"/>
          <p:cNvSpPr txBox="1"/>
          <p:nvPr/>
        </p:nvSpPr>
        <p:spPr>
          <a:xfrm>
            <a:off x="683568" y="1484784"/>
            <a:ext cx="7776864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endParaRPr lang="en-GB" sz="2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GB" sz="2400" dirty="0">
                <a:latin typeface="Calibri" panose="020F0502020204030204" pitchFamily="34" charset="0"/>
                <a:cs typeface="Calibri" panose="020F0502020204030204" pitchFamily="34" charset="0"/>
              </a:rPr>
              <a:t>Often a nominee </a:t>
            </a:r>
            <a:r>
              <a:rPr lang="en-US" sz="2400" dirty="0">
                <a:latin typeface="Calibri" panose="020F0502020204030204" pitchFamily="34" charset="0"/>
                <a:cs typeface="Calibri" panose="020F0502020204030204" pitchFamily="34" charset="0"/>
              </a:rPr>
              <a:t>was selected who had already been nominated before</a:t>
            </a:r>
            <a:r>
              <a:rPr lang="en-GB" sz="2400" dirty="0">
                <a:latin typeface="Calibri" panose="020F0502020204030204" pitchFamily="34" charset="0"/>
                <a:cs typeface="Calibri" panose="020F0502020204030204" pitchFamily="34" charset="0"/>
              </a:rPr>
              <a:t>. So please, don’t miss the chance to apply again, if your candidate didn’t win.</a:t>
            </a:r>
          </a:p>
          <a:p>
            <a:pPr marL="342900" indent="-342900">
              <a:buFont typeface="+mj-lt"/>
              <a:buAutoNum type="arabicPeriod"/>
            </a:pPr>
            <a:endParaRPr lang="en-GB" sz="2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GB" sz="2400" dirty="0">
                <a:latin typeface="Calibri" panose="020F0502020204030204" pitchFamily="34" charset="0"/>
                <a:cs typeface="Calibri" panose="020F0502020204030204" pitchFamily="34" charset="0"/>
              </a:rPr>
              <a:t>Some applications are made when the nominee is quite young (16 or 17 years). In that case, experts are in doubt whether a schoolboy or a schoolgirl needs our scholarship and rate in favour of older candidates.</a:t>
            </a:r>
          </a:p>
          <a:p>
            <a:pPr marL="342900" indent="-342900">
              <a:buFont typeface="+mj-lt"/>
              <a:buAutoNum type="arabicPeriod"/>
            </a:pPr>
            <a:endParaRPr lang="en-GB" sz="2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GB" sz="2400" dirty="0">
                <a:latin typeface="Calibri" panose="020F0502020204030204" pitchFamily="34" charset="0"/>
                <a:cs typeface="Calibri" panose="020F0502020204030204" pitchFamily="34" charset="0"/>
              </a:rPr>
              <a:t>According to CIAM </a:t>
            </a:r>
            <a:r>
              <a:rPr lang="en-GB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Gen.Rules</a:t>
            </a:r>
            <a:r>
              <a:rPr lang="en-GB" sz="2400" dirty="0">
                <a:latin typeface="Calibri" panose="020F0502020204030204" pitchFamily="34" charset="0"/>
                <a:cs typeface="Calibri" panose="020F0502020204030204" pitchFamily="34" charset="0"/>
              </a:rPr>
              <a:t> A.14.d) iii “</a:t>
            </a:r>
            <a:r>
              <a:rPr lang="en-US" sz="2400" dirty="0">
                <a:latin typeface="Calibri" panose="020F0502020204030204" pitchFamily="34" charset="0"/>
                <a:cs typeface="Calibri" panose="020F0502020204030204" pitchFamily="34" charset="0"/>
              </a:rPr>
              <a:t>The Plenary Meeting awards the scholarship”</a:t>
            </a:r>
            <a:endParaRPr lang="en-GB" sz="24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tandarddesign">
  <a:themeElements>
    <a:clrScheme name="Standard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rd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396</Words>
  <Application>Microsoft Office PowerPoint</Application>
  <PresentationFormat>Bildschirmpräsentation (4:3)</PresentationFormat>
  <Paragraphs>96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7" baseType="lpstr">
      <vt:lpstr>Arial</vt:lpstr>
      <vt:lpstr>Calibri</vt:lpstr>
      <vt:lpstr>Standarddesign</vt:lpstr>
      <vt:lpstr>CIAM Aeromodelling Scholarship</vt:lpstr>
      <vt:lpstr>Candidates 2011 - 2024</vt:lpstr>
      <vt:lpstr>2024 Evaluation Result Experts from 8 Countries </vt:lpstr>
      <vt:lpstr>Comments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CIAM Scholarships</dc:title>
  <dc:creator>Gerhard Wöbbeking</dc:creator>
  <cp:lastModifiedBy>Gerhard Wöbbeking</cp:lastModifiedBy>
  <cp:revision>88</cp:revision>
  <dcterms:created xsi:type="dcterms:W3CDTF">2014-04-08T16:33:07Z</dcterms:created>
  <dcterms:modified xsi:type="dcterms:W3CDTF">2024-03-27T22:24:21Z</dcterms:modified>
</cp:coreProperties>
</file>

<file path=docProps/thumbnail.jpeg>
</file>